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2" r:id="rId5"/>
    <p:sldId id="302" r:id="rId6"/>
    <p:sldId id="303" r:id="rId7"/>
    <p:sldId id="259" r:id="rId8"/>
    <p:sldId id="267" r:id="rId9"/>
    <p:sldId id="281" r:id="rId10"/>
    <p:sldId id="277" r:id="rId11"/>
    <p:sldId id="278" r:id="rId12"/>
    <p:sldId id="279" r:id="rId13"/>
    <p:sldId id="282" r:id="rId14"/>
    <p:sldId id="294" r:id="rId15"/>
    <p:sldId id="276" r:id="rId16"/>
    <p:sldId id="280" r:id="rId17"/>
    <p:sldId id="283" r:id="rId18"/>
    <p:sldId id="284" r:id="rId19"/>
    <p:sldId id="285" r:id="rId20"/>
    <p:sldId id="286" r:id="rId21"/>
    <p:sldId id="289" r:id="rId22"/>
    <p:sldId id="287" r:id="rId23"/>
    <p:sldId id="288" r:id="rId24"/>
    <p:sldId id="290" r:id="rId25"/>
    <p:sldId id="291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92" r:id="rId34"/>
    <p:sldId id="262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ow Bold" panose="020B0604020202020204" charset="0"/>
      <p:regular r:id="rId41"/>
    </p:embeddedFont>
    <p:embeddedFont>
      <p:font typeface="Now Heavy" panose="020B0604020202020204" charset="0"/>
      <p:regular r:id="rId42"/>
    </p:embeddedFont>
    <p:embeddedFont>
      <p:font typeface="Raleway Heavy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B162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2906" autoAdjust="0"/>
  </p:normalViewPr>
  <p:slideViewPr>
    <p:cSldViewPr>
      <p:cViewPr>
        <p:scale>
          <a:sx n="34" d="100"/>
          <a:sy n="34" d="100"/>
        </p:scale>
        <p:origin x="1092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EA880-6EF3-4700-ADF8-B37656EF363F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B06B-3347-4F29-A0C6-87039DFB2E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73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29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82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691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441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77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938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80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19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68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41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4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516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23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456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632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86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38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023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665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33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92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16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09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87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3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8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08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856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0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amiandeluca.com.ar/como-hacer-un-insert-con-mongdb" TargetMode="External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React_(software)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smlpoints.com/notes-tailwind-css-dark-mode-9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6515" y="3913220"/>
            <a:ext cx="10074970" cy="158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E-STAGE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06845" y="6014600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  <p:sp>
        <p:nvSpPr>
          <p:cNvPr id="4" name="AutoShape 4"/>
          <p:cNvSpPr/>
          <p:nvPr/>
        </p:nvSpPr>
        <p:spPr>
          <a:xfrm>
            <a:off x="5553087" y="5678116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Accueil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6096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AC3CFA-F089-4BDA-AA51-80C787D8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39" y="1288011"/>
            <a:ext cx="15905322" cy="8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Caractéristique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873D2C-8900-4353-814E-890F1274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607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7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Testimonial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35CC22-B40B-40DA-8C3E-D3FE738C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24620"/>
            <a:ext cx="16024481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Commencer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290768-2336-4AB4-9ACC-F8C535D7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14500"/>
            <a:ext cx="10363200" cy="73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Commencer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290768-2336-4AB4-9ACC-F8C535D7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14500"/>
            <a:ext cx="10363200" cy="7369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68F5EF-60E0-4783-BB2A-2A63CD2BB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00" y="1714500"/>
            <a:ext cx="10364400" cy="73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9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04394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Stagiaire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0957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7338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387D90-4EFA-4C9C-9E8A-55F03FF53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7407" b="6297"/>
          <a:stretch/>
        </p:blipFill>
        <p:spPr>
          <a:xfrm>
            <a:off x="365760" y="1790702"/>
            <a:ext cx="173736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Demandes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C3B3E9-31F2-40FE-90C3-4E00E019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04463"/>
            <a:ext cx="16687800" cy="78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7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Documents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BF3503-030D-4BAB-9CD8-CFC3B37C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257303"/>
            <a:ext cx="16535400" cy="8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3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Messages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267188-5284-46FF-9378-7245D3AC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700"/>
            <a:ext cx="16916400" cy="83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3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17422" y="2476500"/>
            <a:ext cx="5315804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476999" y="1622440"/>
            <a:ext cx="6561129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15C02-AC3C-45C6-97F1-71602B10B311}"/>
              </a:ext>
            </a:extLst>
          </p:cNvPr>
          <p:cNvSpPr txBox="1"/>
          <p:nvPr/>
        </p:nvSpPr>
        <p:spPr>
          <a:xfrm>
            <a:off x="975228" y="3481505"/>
            <a:ext cx="10149972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4000" b="1" dirty="0">
                <a:latin typeface="Now Heavy" panose="020B0604020202020204" charset="0"/>
              </a:rPr>
              <a:t>Objectif de l'application :</a:t>
            </a:r>
          </a:p>
          <a:p>
            <a:endParaRPr lang="fr-FR" sz="4000" b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Faciliter la gestion des stages pour les étudiants, les entreprises et les responsables pédagogiques à travers une application web.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Le site web permettra aux étudiants de rechercher des stages, aux entreprises de publier des offres de stage et aux responsables pédagogiques de superviser le processus de stage.</a:t>
            </a:r>
            <a:endParaRPr lang="fr-FR" sz="36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B3312B-A1C9-4622-B6B0-E33D7BED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790700"/>
            <a:ext cx="8826911" cy="868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Support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DE2446-E853-4B94-B463-8F0021D4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09700"/>
            <a:ext cx="16840199" cy="82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4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Profil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B9B3-DC93-4DD2-B6F0-02274C98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80678"/>
            <a:ext cx="16306800" cy="75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14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28778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</a:t>
            </a:r>
            <a:r>
              <a:rPr lang="en-US" sz="9600" dirty="0" err="1">
                <a:solidFill>
                  <a:srgbClr val="1D1D1F"/>
                </a:solidFill>
                <a:latin typeface="Raleway Heavy"/>
              </a:rPr>
              <a:t>Responsable</a:t>
            </a:r>
            <a:r>
              <a:rPr lang="en-US" sz="9600" dirty="0">
                <a:solidFill>
                  <a:srgbClr val="1D1D1F"/>
                </a:solidFill>
                <a:latin typeface="Raleway Heavy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7881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stagiaire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041D1C-8B38-4750-96FE-0F31D509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52100"/>
            <a:ext cx="16383000" cy="7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4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Documents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2004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1D8AE7-2DAA-4135-A99D-C3873310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1152"/>
            <a:ext cx="16383000" cy="78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8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Messages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038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B22FAD-1893-4F2D-81BD-400CE221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1606"/>
          <a:stretch/>
        </p:blipFill>
        <p:spPr>
          <a:xfrm>
            <a:off x="838200" y="1517992"/>
            <a:ext cx="16261080" cy="77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02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28778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</a:t>
            </a:r>
            <a:r>
              <a:rPr lang="en-US" sz="9600" dirty="0" err="1">
                <a:solidFill>
                  <a:srgbClr val="1D1D1F"/>
                </a:solidFill>
                <a:latin typeface="Raleway Heavy"/>
              </a:rPr>
              <a:t>Entreprise</a:t>
            </a:r>
            <a:r>
              <a:rPr lang="en-US" sz="9600" dirty="0">
                <a:solidFill>
                  <a:srgbClr val="1D1D1F"/>
                </a:solidFill>
                <a:latin typeface="Raleway Heavy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19208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Entreprise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B1FE70-C407-4350-A24F-D708097D4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6" y="1562100"/>
            <a:ext cx="17471288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Entreprise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Demandes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EC486D-4909-46E7-876A-A97CAA66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0" y="1485900"/>
            <a:ext cx="17547499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876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0246"/>
            <a:ext cx="182880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Admin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72190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3804773"/>
          </a:xfrm>
          <a:custGeom>
            <a:avLst/>
            <a:gdLst/>
            <a:ahLst/>
            <a:cxnLst/>
            <a:rect l="l" t="t" r="r" b="b"/>
            <a:pathLst>
              <a:path w="16230600" h="3804773">
                <a:moveTo>
                  <a:pt x="0" y="0"/>
                </a:moveTo>
                <a:lnTo>
                  <a:pt x="16230600" y="0"/>
                </a:lnTo>
                <a:lnTo>
                  <a:pt x="16230600" y="3804773"/>
                </a:lnTo>
                <a:lnTo>
                  <a:pt x="0" y="380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95" b="-921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632057" y="4970459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1D1D1F"/>
                </a:solidFill>
                <a:latin typeface="Raleway Heavy"/>
              </a:rPr>
              <a:t>Problèmes</a:t>
            </a:r>
            <a:endParaRPr lang="en-US" sz="4800" dirty="0">
              <a:solidFill>
                <a:srgbClr val="1D1D1F"/>
              </a:solidFill>
              <a:latin typeface="Raleway Heavy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438400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65781" y="6997979"/>
            <a:ext cx="3726869" cy="7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Difficulté à trouver des offres de stage pertinentes.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9665" y="7168385"/>
            <a:ext cx="3300640" cy="79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Processus de candidature complexe.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47320" y="6999325"/>
            <a:ext cx="3726869" cy="1207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Manque de communication entre le stagiaire et </a:t>
            </a:r>
          </a:p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responsable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610600" y="666463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>
            <a:off x="14772099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CB7AC8D-C6BA-49AA-B0DC-5F90AD72E8D3}"/>
              </a:ext>
            </a:extLst>
          </p:cNvPr>
          <p:cNvSpPr txBox="1"/>
          <p:nvPr/>
        </p:nvSpPr>
        <p:spPr>
          <a:xfrm>
            <a:off x="-4572000" y="4907115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/>
      <p:bldP spid="7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stagiaires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A89694-2E14-40EE-BCAE-CAF5530D7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17037" b="7407"/>
          <a:stretch/>
        </p:blipFill>
        <p:spPr>
          <a:xfrm>
            <a:off x="419100" y="1257301"/>
            <a:ext cx="174498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2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Responsables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EED905-530E-4861-89DA-AC503385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t="17517" b="6927"/>
          <a:stretch/>
        </p:blipFill>
        <p:spPr>
          <a:xfrm>
            <a:off x="533400" y="1257301"/>
            <a:ext cx="17455412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8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Entreprises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6E9EED-D162-4E3F-98CC-CABD47A8D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17343" b="6297"/>
          <a:stretch/>
        </p:blipFill>
        <p:spPr>
          <a:xfrm>
            <a:off x="381000" y="1215888"/>
            <a:ext cx="17455412" cy="7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02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0246"/>
            <a:ext cx="182880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TEST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227586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6515" y="3913220"/>
            <a:ext cx="10074970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76665" y="6097294"/>
            <a:ext cx="613466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FOR LISTENING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8434614" y="570840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8829" y="4907115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Solutions</a:t>
            </a:r>
          </a:p>
        </p:txBody>
      </p:sp>
      <p:sp>
        <p:nvSpPr>
          <p:cNvPr id="4" name="AutoShape 4"/>
          <p:cNvSpPr/>
          <p:nvPr/>
        </p:nvSpPr>
        <p:spPr>
          <a:xfrm>
            <a:off x="2438400" y="6615081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65781" y="6997979"/>
            <a:ext cx="3726869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dirty="0">
                <a:solidFill>
                  <a:schemeClr val="bg1">
                    <a:lumMod val="50000"/>
                  </a:schemeClr>
                </a:solidFill>
              </a:rPr>
              <a:t>Faciliter la recherche des stages pour les stagiaires à travers la plateforme.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9665" y="7168385"/>
            <a:ext cx="3300640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Simplifier la candidature à travers notre site web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47320" y="6999325"/>
            <a:ext cx="3726869" cy="1207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Creation d’un chat pour la communication entre le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responsable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et le stagiaires</a:t>
            </a:r>
          </a:p>
        </p:txBody>
      </p:sp>
      <p:sp>
        <p:nvSpPr>
          <p:cNvPr id="9" name="AutoShape 9"/>
          <p:cNvSpPr/>
          <p:nvPr/>
        </p:nvSpPr>
        <p:spPr>
          <a:xfrm>
            <a:off x="8610600" y="666463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>
            <a:off x="14772099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2497280-F7F8-4396-8144-08A540386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"/>
            <a:ext cx="1623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7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818473"/>
            <a:ext cx="182880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 err="1">
                <a:solidFill>
                  <a:srgbClr val="1D1D1F"/>
                </a:solidFill>
                <a:latin typeface="Raleway Heavy"/>
              </a:rPr>
              <a:t>Analyse</a:t>
            </a:r>
            <a:r>
              <a:rPr lang="en-US" sz="9600" dirty="0">
                <a:solidFill>
                  <a:srgbClr val="1D1D1F"/>
                </a:solidFill>
                <a:latin typeface="Raleway Heavy"/>
              </a:rPr>
              <a:t> et Conception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fr-FR" sz="2400" spc="600" dirty="0">
                <a:latin typeface="Now Bold" panose="020B0604020202020204" charset="0"/>
              </a:rPr>
              <a:t>E-STAGE</a:t>
            </a:r>
          </a:p>
          <a:p>
            <a:pPr algn="ctr">
              <a:lnSpc>
                <a:spcPts val="3359"/>
              </a:lnSpc>
            </a:pPr>
            <a:r>
              <a:rPr lang="fr-FR" sz="2400" spc="600" dirty="0">
                <a:solidFill>
                  <a:srgbClr val="1D1D1F"/>
                </a:solidFill>
                <a:latin typeface="Now Bold" panose="020B0604020202020204" charset="0"/>
              </a:rPr>
              <a:t>GESTION DES STAGES</a:t>
            </a:r>
            <a:endParaRPr lang="en-US" sz="2400" spc="600" dirty="0">
              <a:solidFill>
                <a:srgbClr val="1D1D1F"/>
              </a:solidFill>
              <a:latin typeface="N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7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E3CF06-E623-4642-8993-87CBB2DD95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781800" cy="10287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B77B19C-568C-4691-95DA-10856F5EE705}"/>
              </a:ext>
            </a:extLst>
          </p:cNvPr>
          <p:cNvSpPr txBox="1"/>
          <p:nvPr/>
        </p:nvSpPr>
        <p:spPr>
          <a:xfrm>
            <a:off x="3967988" y="914400"/>
            <a:ext cx="604012" cy="8458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>
              <a:lnSpc>
                <a:spcPts val="3359"/>
              </a:lnSpc>
              <a:spcAft>
                <a:spcPts val="800"/>
              </a:spcAft>
              <a:tabLst>
                <a:tab pos="2590800" algn="l"/>
              </a:tabLst>
            </a:pPr>
            <a:r>
              <a:rPr lang="en-US" sz="2400" spc="600" dirty="0" err="1">
                <a:latin typeface="Now Bold" panose="020B0604020202020204" charset="0"/>
              </a:rPr>
              <a:t>Diagramme</a:t>
            </a:r>
            <a:r>
              <a:rPr lang="en-US" sz="2400" spc="600" dirty="0">
                <a:latin typeface="Now Bold" panose="020B0604020202020204" charset="0"/>
              </a:rPr>
              <a:t> de </a:t>
            </a:r>
            <a:r>
              <a:rPr lang="en-US" sz="2400" spc="600" dirty="0" err="1">
                <a:latin typeface="Now Bold" panose="020B0604020202020204" charset="0"/>
              </a:rPr>
              <a:t>Classe</a:t>
            </a:r>
            <a:endParaRPr lang="en-US" sz="2400" spc="600" dirty="0">
              <a:latin typeface="N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8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555" y="2020887"/>
            <a:ext cx="7315199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Technologies </a:t>
            </a:r>
            <a:r>
              <a:rPr lang="en-US" sz="4800" dirty="0" err="1">
                <a:solidFill>
                  <a:srgbClr val="1D1D1F"/>
                </a:solidFill>
                <a:latin typeface="Raleway Heavy"/>
              </a:rPr>
              <a:t>Utilisées</a:t>
            </a:r>
            <a:r>
              <a:rPr lang="en-US" sz="4800" dirty="0">
                <a:solidFill>
                  <a:srgbClr val="1D1D1F"/>
                </a:solidFill>
                <a:latin typeface="Raleway Heavy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8722" y="1751988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B050"/>
                </a:solidFill>
                <a:latin typeface="Now Heavy"/>
              </a:rPr>
              <a:t>MongoDb</a:t>
            </a:r>
            <a:endParaRPr lang="en-US" sz="3600" dirty="0">
              <a:solidFill>
                <a:srgbClr val="00B050"/>
              </a:solidFill>
              <a:latin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28722" y="6412640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Now Heavy"/>
              </a:rPr>
              <a:t>React JS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28722" y="3978983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FFFF00"/>
                </a:solidFill>
                <a:latin typeface="Now Heavy"/>
              </a:rPr>
              <a:t>Express </a:t>
            </a:r>
            <a:r>
              <a:rPr lang="en-US" sz="3600" dirty="0">
                <a:latin typeface="Now Heavy"/>
              </a:rPr>
              <a:t>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7928" y="8396284"/>
            <a:ext cx="4231732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1D1D1F"/>
                </a:solidFill>
                <a:latin typeface="Now Heavy"/>
              </a:rPr>
              <a:t>Figma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662502" y="3617564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8151EA9-BA75-4331-BD8D-B4F891A7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22979" y="1030287"/>
            <a:ext cx="1981200" cy="19812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F5D1866-5766-48A7-8BBD-65DB10AE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6394" y="7822535"/>
            <a:ext cx="1966023" cy="1704975"/>
          </a:xfrm>
          <a:prstGeom prst="rect">
            <a:avLst/>
          </a:prstGeom>
          <a:noFill/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80A4955-1B12-4C05-9853-4CC4328B3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44000" y="5694196"/>
            <a:ext cx="1981200" cy="180165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A1D09E9-6611-41DD-AAE2-A3CFD7C38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66" y="3466827"/>
            <a:ext cx="1981200" cy="1676673"/>
          </a:xfrm>
          <a:prstGeom prst="rect">
            <a:avLst/>
          </a:prstGeom>
        </p:spPr>
      </p:pic>
      <p:sp>
        <p:nvSpPr>
          <p:cNvPr id="33" name="AutoShape 16">
            <a:extLst>
              <a:ext uri="{FF2B5EF4-FFF2-40B4-BE49-F238E27FC236}">
                <a16:creationId xmlns:a16="http://schemas.microsoft.com/office/drawing/2014/main" id="{EAD89534-E37B-49A9-8CBB-455CFFF5DA63}"/>
              </a:ext>
            </a:extLst>
          </p:cNvPr>
          <p:cNvSpPr/>
          <p:nvPr/>
        </p:nvSpPr>
        <p:spPr>
          <a:xfrm>
            <a:off x="11692680" y="5935379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4" name="AutoShape 16">
            <a:extLst>
              <a:ext uri="{FF2B5EF4-FFF2-40B4-BE49-F238E27FC236}">
                <a16:creationId xmlns:a16="http://schemas.microsoft.com/office/drawing/2014/main" id="{D5A6A4BF-A2ED-4746-8F72-E95370BC5D21}"/>
              </a:ext>
            </a:extLst>
          </p:cNvPr>
          <p:cNvSpPr/>
          <p:nvPr/>
        </p:nvSpPr>
        <p:spPr>
          <a:xfrm>
            <a:off x="11709720" y="8069723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5" name="AutoShape 16">
            <a:extLst>
              <a:ext uri="{FF2B5EF4-FFF2-40B4-BE49-F238E27FC236}">
                <a16:creationId xmlns:a16="http://schemas.microsoft.com/office/drawing/2014/main" id="{EB87260D-398F-49DB-A105-568E3CFBA1AC}"/>
              </a:ext>
            </a:extLst>
          </p:cNvPr>
          <p:cNvSpPr/>
          <p:nvPr/>
        </p:nvSpPr>
        <p:spPr>
          <a:xfrm>
            <a:off x="11603291" y="1352062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B5515F85-703A-418F-A1DA-AFB7BF438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0035" y="3543300"/>
            <a:ext cx="1981200" cy="1981200"/>
          </a:xfrm>
          <a:prstGeom prst="rect">
            <a:avLst/>
          </a:prstGeom>
        </p:spPr>
      </p:pic>
      <p:sp>
        <p:nvSpPr>
          <p:cNvPr id="39" name="AutoShape 16">
            <a:extLst>
              <a:ext uri="{FF2B5EF4-FFF2-40B4-BE49-F238E27FC236}">
                <a16:creationId xmlns:a16="http://schemas.microsoft.com/office/drawing/2014/main" id="{43F22EB1-7490-45F3-8C3D-41CFD3585867}"/>
              </a:ext>
            </a:extLst>
          </p:cNvPr>
          <p:cNvSpPr/>
          <p:nvPr/>
        </p:nvSpPr>
        <p:spPr>
          <a:xfrm>
            <a:off x="2971800" y="3901730"/>
            <a:ext cx="0" cy="1362907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A229F96B-B3EB-472A-9013-389F785C9E5B}"/>
              </a:ext>
            </a:extLst>
          </p:cNvPr>
          <p:cNvSpPr txBox="1"/>
          <p:nvPr/>
        </p:nvSpPr>
        <p:spPr>
          <a:xfrm>
            <a:off x="2576351" y="4364854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00B0F0"/>
                </a:solidFill>
                <a:latin typeface="Now Heavy"/>
              </a:rPr>
              <a:t>Tailwind CSS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94772C7F-FDB5-439E-A26E-8F4B5769C2D1}"/>
              </a:ext>
            </a:extLst>
          </p:cNvPr>
          <p:cNvSpPr/>
          <p:nvPr/>
        </p:nvSpPr>
        <p:spPr>
          <a:xfrm>
            <a:off x="1160043" y="2857500"/>
            <a:ext cx="592655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D9BA1C1-3618-404B-A984-E83AA073F2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753100"/>
            <a:ext cx="1981200" cy="1981200"/>
          </a:xfrm>
          <a:prstGeom prst="rect">
            <a:avLst/>
          </a:prstGeom>
        </p:spPr>
      </p:pic>
      <p:sp>
        <p:nvSpPr>
          <p:cNvPr id="25" name="AutoShape 16">
            <a:extLst>
              <a:ext uri="{FF2B5EF4-FFF2-40B4-BE49-F238E27FC236}">
                <a16:creationId xmlns:a16="http://schemas.microsoft.com/office/drawing/2014/main" id="{EDDF9444-2471-43F0-8C37-31B09085E9DC}"/>
              </a:ext>
            </a:extLst>
          </p:cNvPr>
          <p:cNvSpPr/>
          <p:nvPr/>
        </p:nvSpPr>
        <p:spPr>
          <a:xfrm>
            <a:off x="2911365" y="6111530"/>
            <a:ext cx="0" cy="1362907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EEE399D-8496-4DFD-95F8-BD904157CAF5}"/>
              </a:ext>
            </a:extLst>
          </p:cNvPr>
          <p:cNvSpPr txBox="1"/>
          <p:nvPr/>
        </p:nvSpPr>
        <p:spPr>
          <a:xfrm>
            <a:off x="2515916" y="6574654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 err="1">
                <a:latin typeface="Now Heavy"/>
              </a:rPr>
              <a:t>Github</a:t>
            </a:r>
            <a:endParaRPr lang="en-US" sz="3600" dirty="0">
              <a:latin typeface="Now Heavy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F246D83-9EFB-4D91-AB16-03689983C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165" y="7886700"/>
            <a:ext cx="1981200" cy="1981200"/>
          </a:xfrm>
          <a:prstGeom prst="rect">
            <a:avLst/>
          </a:prstGeom>
        </p:spPr>
      </p:pic>
      <p:sp>
        <p:nvSpPr>
          <p:cNvPr id="30" name="AutoShape 16">
            <a:extLst>
              <a:ext uri="{FF2B5EF4-FFF2-40B4-BE49-F238E27FC236}">
                <a16:creationId xmlns:a16="http://schemas.microsoft.com/office/drawing/2014/main" id="{6B9CC351-5BF2-49AC-8435-9A61BE0455EA}"/>
              </a:ext>
            </a:extLst>
          </p:cNvPr>
          <p:cNvSpPr/>
          <p:nvPr/>
        </p:nvSpPr>
        <p:spPr>
          <a:xfrm>
            <a:off x="2850930" y="8245130"/>
            <a:ext cx="0" cy="1362907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68E56E6-E533-4F64-AC61-C78785B27AAD}"/>
              </a:ext>
            </a:extLst>
          </p:cNvPr>
          <p:cNvSpPr txBox="1"/>
          <p:nvPr/>
        </p:nvSpPr>
        <p:spPr>
          <a:xfrm>
            <a:off x="2455481" y="8708254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7BB162"/>
                </a:solidFill>
                <a:latin typeface="Now Heavy"/>
              </a:rPr>
              <a:t>Node</a:t>
            </a:r>
            <a:r>
              <a:rPr lang="en-US" sz="3600" dirty="0">
                <a:solidFill>
                  <a:srgbClr val="00B0F0"/>
                </a:solidFill>
                <a:latin typeface="Now Heavy"/>
              </a:rPr>
              <a:t> </a:t>
            </a:r>
            <a:r>
              <a:rPr lang="en-US" sz="3600" dirty="0">
                <a:latin typeface="Now Heavy"/>
              </a:rP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6" grpId="0" animBg="1"/>
      <p:bldP spid="33" grpId="0" animBg="1"/>
      <p:bldP spid="34" grpId="0" animBg="1"/>
      <p:bldP spid="35" grpId="0" animBg="1"/>
      <p:bldP spid="39" grpId="0" animBg="1"/>
      <p:bldP spid="40" grpId="0"/>
      <p:bldP spid="19" grpId="0" animBg="1"/>
      <p:bldP spid="25" grpId="0" animBg="1"/>
      <p:bldP spid="27" grpId="0"/>
      <p:bldP spid="30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4528" y="2208201"/>
            <a:ext cx="10074970" cy="33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LA PLATEFORME SITE WEB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fr-FR" sz="2400" spc="600" dirty="0">
                <a:latin typeface="Now Bold" panose="020B0604020202020204" charset="0"/>
              </a:rPr>
              <a:t>E-STAGE</a:t>
            </a:r>
          </a:p>
          <a:p>
            <a:pPr algn="ctr">
              <a:lnSpc>
                <a:spcPts val="3359"/>
              </a:lnSpc>
            </a:pPr>
            <a:r>
              <a:rPr lang="fr-FR" sz="2400" spc="600" dirty="0">
                <a:solidFill>
                  <a:srgbClr val="1D1D1F"/>
                </a:solidFill>
                <a:latin typeface="Now Bold" panose="020B0604020202020204" charset="0"/>
              </a:rPr>
              <a:t>GESTION DES STAGES</a:t>
            </a:r>
            <a:endParaRPr lang="en-US" sz="2400" spc="600" dirty="0">
              <a:solidFill>
                <a:srgbClr val="1D1D1F"/>
              </a:solidFill>
              <a:latin typeface="N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5562" y="3560246"/>
            <a:ext cx="10074970" cy="158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PAGE D’ACCUEIL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428468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336</Words>
  <Application>Microsoft Office PowerPoint</Application>
  <PresentationFormat>Personnalisé</PresentationFormat>
  <Paragraphs>101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Raleway Heavy</vt:lpstr>
      <vt:lpstr>Now Bold</vt:lpstr>
      <vt:lpstr>Calibri</vt:lpstr>
      <vt:lpstr>Wingdings</vt:lpstr>
      <vt:lpstr>Now Heavy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Aymen</dc:creator>
  <cp:lastModifiedBy>Abdallah sedik</cp:lastModifiedBy>
  <cp:revision>29</cp:revision>
  <dcterms:created xsi:type="dcterms:W3CDTF">2006-08-16T00:00:00Z</dcterms:created>
  <dcterms:modified xsi:type="dcterms:W3CDTF">2024-06-13T08:22:04Z</dcterms:modified>
  <dc:identifier>DAF0uvmwS_s</dc:identifier>
</cp:coreProperties>
</file>